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Consolas" panose="020B0609020204030204" pitchFamily="49" charset="0"/>
      <p:regular r:id="rId17"/>
      <p:bold r:id="rId18"/>
      <p:italic r:id="rId19"/>
      <p:boldItalic r:id="rId20"/>
    </p:embeddedFont>
    <p:embeddedFont>
      <p:font typeface="Open Sans" pitchFamily="2" charset="0"/>
      <p:regular r:id="rId21"/>
      <p:bold r:id="rId22"/>
      <p:italic r:id="rId23"/>
      <p:boldItalic r:id="rId24"/>
    </p:embeddedFont>
    <p:embeddedFont>
      <p:font typeface="Open Sans Bold" pitchFamily="2" charset="0"/>
      <p:bold r:id="rId25"/>
    </p:embeddedFont>
    <p:embeddedFont>
      <p:font typeface="Unbounded Bold" pitchFamily="2" charset="0"/>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93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13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835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getcomposer.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88258" y="1740350"/>
            <a:ext cx="5834144" cy="3281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0"/>
          <p:cNvSpPr/>
          <p:nvPr/>
        </p:nvSpPr>
        <p:spPr>
          <a:xfrm>
            <a:off x="6280190" y="1648301"/>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Pengantar Laravel: Kerangka Kerja Web PHP Modern</a:t>
            </a:r>
            <a:endParaRPr lang="en-US" sz="4450" dirty="0"/>
          </a:p>
        </p:txBody>
      </p:sp>
      <p:sp>
        <p:nvSpPr>
          <p:cNvPr id="4" name="Text 1"/>
          <p:cNvSpPr/>
          <p:nvPr/>
        </p:nvSpPr>
        <p:spPr>
          <a:xfrm>
            <a:off x="6280190" y="411480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Selamat datang di dunia pengembangan web dengan Laravel! Presentasi ini akan membahas dasar-dasar Laravel, instalasi, dan persiapan lingkungan pengembangan. </a:t>
            </a:r>
            <a:r>
              <a:rPr lang="en-US" sz="1750" dirty="0" err="1">
                <a:solidFill>
                  <a:srgbClr val="333F70"/>
                </a:solidFill>
                <a:latin typeface="Open Sans" pitchFamily="34" charset="0"/>
                <a:ea typeface="Open Sans" pitchFamily="34" charset="-122"/>
                <a:cs typeface="Open Sans" pitchFamily="34" charset="-120"/>
              </a:rPr>
              <a:t>Tujuan</a:t>
            </a:r>
            <a:r>
              <a:rPr lang="en-US" sz="1750" dirty="0">
                <a:solidFill>
                  <a:srgbClr val="333F70"/>
                </a:solidFill>
                <a:latin typeface="Open Sans" pitchFamily="34" charset="0"/>
                <a:ea typeface="Open Sans" pitchFamily="34" charset="-122"/>
                <a:cs typeface="Open Sans" pitchFamily="34" charset="-120"/>
              </a:rPr>
              <a:t>: memahami konsep dasar Laravel dan siap untuk mulai mengembangkan </a:t>
            </a:r>
            <a:r>
              <a:rPr lang="en-US" sz="1750" dirty="0" err="1">
                <a:solidFill>
                  <a:srgbClr val="333F70"/>
                </a:solidFill>
                <a:latin typeface="Open Sans" pitchFamily="34" charset="0"/>
                <a:ea typeface="Open Sans" pitchFamily="34" charset="-122"/>
                <a:cs typeface="Open Sans" pitchFamily="34" charset="-120"/>
              </a:rPr>
              <a:t>aplikasi</a:t>
            </a:r>
            <a:r>
              <a:rPr lang="en-US" sz="1750" dirty="0">
                <a:solidFill>
                  <a:srgbClr val="333F70"/>
                </a:solidFill>
                <a:latin typeface="Open Sans" pitchFamily="34" charset="0"/>
                <a:ea typeface="Open Sans" pitchFamily="34" charset="-122"/>
                <a:cs typeface="Open Sans" pitchFamily="34" charset="-120"/>
              </a:rPr>
              <a:t> web</a:t>
            </a:r>
            <a:br>
              <a:rPr lang="en-US" sz="1750" dirty="0">
                <a:solidFill>
                  <a:srgbClr val="333F70"/>
                </a:solidFill>
                <a:latin typeface="Open Sans" pitchFamily="34" charset="0"/>
                <a:ea typeface="Open Sans" pitchFamily="34" charset="-122"/>
                <a:cs typeface="Open Sans" pitchFamily="34" charset="-120"/>
              </a:rPr>
            </a:br>
            <a:r>
              <a:rPr lang="en-US" sz="1750" dirty="0">
                <a:solidFill>
                  <a:srgbClr val="333F70"/>
                </a:solidFill>
                <a:latin typeface="Open Sans" pitchFamily="34" charset="0"/>
                <a:ea typeface="Open Sans" pitchFamily="34" charset="-122"/>
                <a:cs typeface="Open Sans" pitchFamily="34" charset="-120"/>
              </a:rPr>
              <a:t>Note : </a:t>
            </a:r>
            <a:r>
              <a:rPr lang="en-US" sz="1750" dirty="0" err="1">
                <a:solidFill>
                  <a:srgbClr val="333F70"/>
                </a:solidFill>
                <a:latin typeface="Open Sans" pitchFamily="34" charset="0"/>
                <a:ea typeface="Open Sans" pitchFamily="34" charset="-122"/>
                <a:cs typeface="Open Sans" pitchFamily="34" charset="-120"/>
              </a:rPr>
              <a:t>Materi</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ini</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hanya</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pengantar</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saja</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bisa</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eksplore</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lebih</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dalam</a:t>
            </a:r>
            <a:r>
              <a:rPr lang="en-US" sz="1750" dirty="0">
                <a:solidFill>
                  <a:srgbClr val="333F70"/>
                </a:solidFill>
                <a:latin typeface="Open Sans" pitchFamily="34" charset="0"/>
                <a:ea typeface="Open Sans" pitchFamily="34" charset="-122"/>
                <a:cs typeface="Open Sans" pitchFamily="34" charset="-120"/>
              </a:rPr>
              <a:t> </a:t>
            </a:r>
            <a:r>
              <a:rPr lang="en-US" sz="1750" dirty="0" err="1">
                <a:solidFill>
                  <a:srgbClr val="333F70"/>
                </a:solidFill>
                <a:latin typeface="Open Sans" pitchFamily="34" charset="0"/>
                <a:ea typeface="Open Sans" pitchFamily="34" charset="-122"/>
                <a:cs typeface="Open Sans" pitchFamily="34" charset="-120"/>
              </a:rPr>
              <a:t>lagi</a:t>
            </a:r>
            <a:r>
              <a:rPr lang="en-US" sz="1750">
                <a:solidFill>
                  <a:srgbClr val="333F70"/>
                </a:solidFill>
                <a:latin typeface="Open Sans" pitchFamily="34" charset="0"/>
                <a:ea typeface="Open Sans" pitchFamily="34" charset="-122"/>
                <a:cs typeface="Open Sans" pitchFamily="34" charset="-120"/>
              </a:rPr>
              <a:t> </a:t>
            </a:r>
            <a:endParaRPr lang="en-US" sz="1750" dirty="0"/>
          </a:p>
        </p:txBody>
      </p:sp>
      <p:sp>
        <p:nvSpPr>
          <p:cNvPr id="5" name="Shape 2"/>
          <p:cNvSpPr/>
          <p:nvPr/>
        </p:nvSpPr>
        <p:spPr>
          <a:xfrm>
            <a:off x="6280190" y="620137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6208990"/>
            <a:ext cx="347663" cy="347663"/>
          </a:xfrm>
          <a:prstGeom prst="rect">
            <a:avLst/>
          </a:prstGeom>
        </p:spPr>
      </p:pic>
      <p:sp>
        <p:nvSpPr>
          <p:cNvPr id="7" name="Text 3"/>
          <p:cNvSpPr/>
          <p:nvPr/>
        </p:nvSpPr>
        <p:spPr>
          <a:xfrm>
            <a:off x="6756440" y="6184463"/>
            <a:ext cx="4832152" cy="396835"/>
          </a:xfrm>
          <a:prstGeom prst="rect">
            <a:avLst/>
          </a:prstGeom>
          <a:noFill/>
          <a:ln/>
        </p:spPr>
        <p:txBody>
          <a:bodyPr wrap="none" lIns="0" tIns="0" rIns="0" bIns="0" rtlCol="0" anchor="t"/>
          <a:lstStyle/>
          <a:p>
            <a:pPr marL="0" indent="0" algn="l">
              <a:lnSpc>
                <a:spcPts val="3100"/>
              </a:lnSpc>
              <a:buNone/>
            </a:pPr>
            <a:r>
              <a:rPr lang="en-US" sz="2200" b="1" dirty="0">
                <a:solidFill>
                  <a:srgbClr val="333F70"/>
                </a:solidFill>
                <a:latin typeface="Open Sans Bold" pitchFamily="34" charset="0"/>
                <a:ea typeface="Open Sans Bold" pitchFamily="34" charset="-122"/>
                <a:cs typeface="Open Sans Bold" pitchFamily="34" charset="-120"/>
              </a:rPr>
              <a:t>by MUHAMMAD IVAN RAFSANJANI</a:t>
            </a:r>
            <a:endParaRPr lang="en-US" sz="2200" dirty="0"/>
          </a:p>
        </p:txBody>
      </p:sp>
      <p:sp>
        <p:nvSpPr>
          <p:cNvPr id="8" name="Rectangle 7">
            <a:extLst>
              <a:ext uri="{FF2B5EF4-FFF2-40B4-BE49-F238E27FC236}">
                <a16:creationId xmlns:a16="http://schemas.microsoft.com/office/drawing/2014/main" id="{97F026D9-D9C6-D8D1-41A2-0D18D092D9A1}"/>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84271"/>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Kesimpulan dan Langkah Selanjutnya</a:t>
            </a:r>
            <a:endParaRPr lang="en-US" sz="4450" dirty="0"/>
          </a:p>
        </p:txBody>
      </p:sp>
      <p:sp>
        <p:nvSpPr>
          <p:cNvPr id="4" name="Text 1"/>
          <p:cNvSpPr/>
          <p:nvPr/>
        </p:nvSpPr>
        <p:spPr>
          <a:xfrm>
            <a:off x="6280190" y="3541990"/>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Laravel adalah kerangka kerja web PHP yang powerful dan mudah digunakan. Instalasi dan persiapan lingkungan pengembangan cukup sederhana dengan Composer. Mengenal struktur direktori dan file konfigurasi adalah langkah penting untuk memahami Laravel. Langkah Selanjutnya: Pelajari tentang routing, controllers, views, dan Eloquent ORM. Mulai membuat aplikasi web sederhana dengan Laravel. Manfaatkan dokumentasi Laravel dan sumber daya pembelajaran online. Selamat mengembangkan!</a:t>
            </a:r>
            <a:endParaRPr lang="en-US" sz="1750" dirty="0"/>
          </a:p>
        </p:txBody>
      </p:sp>
      <p:sp>
        <p:nvSpPr>
          <p:cNvPr id="5" name="Rectangle 4">
            <a:extLst>
              <a:ext uri="{FF2B5EF4-FFF2-40B4-BE49-F238E27FC236}">
                <a16:creationId xmlns:a16="http://schemas.microsoft.com/office/drawing/2014/main" id="{9E6672FC-41ED-C779-4BA9-FA4291DCC555}"/>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83588" y="1127319"/>
            <a:ext cx="5795724"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Apa itu Laravel?</a:t>
            </a:r>
            <a:endParaRPr lang="en-US" sz="4450" dirty="0"/>
          </a:p>
        </p:txBody>
      </p:sp>
      <p:sp>
        <p:nvSpPr>
          <p:cNvPr id="3" name="Text 1"/>
          <p:cNvSpPr/>
          <p:nvPr/>
        </p:nvSpPr>
        <p:spPr>
          <a:xfrm>
            <a:off x="7895356" y="2730088"/>
            <a:ext cx="6244709" cy="725805"/>
          </a:xfrm>
          <a:prstGeom prst="rect">
            <a:avLst/>
          </a:prstGeom>
          <a:noFill/>
          <a:ln/>
        </p:spPr>
        <p:txBody>
          <a:bodyPr wrap="square" lIns="0" tIns="0" rIns="0" bIns="0" rtlCol="0" anchor="t"/>
          <a:lstStyle/>
          <a:p>
            <a:pPr marL="0" indent="0">
              <a:lnSpc>
                <a:spcPts val="2850"/>
              </a:lnSpc>
              <a:buNone/>
            </a:pPr>
            <a:r>
              <a:rPr lang="en-ID" sz="2000" dirty="0">
                <a:solidFill>
                  <a:schemeClr val="tx2"/>
                </a:solidFill>
                <a:latin typeface="Open Sans" pitchFamily="2" charset="0"/>
                <a:ea typeface="Open Sans" pitchFamily="2" charset="0"/>
                <a:cs typeface="Open Sans" pitchFamily="2" charset="0"/>
              </a:rPr>
              <a:t>Laravel </a:t>
            </a:r>
            <a:r>
              <a:rPr lang="en-ID" sz="2000" dirty="0" err="1">
                <a:solidFill>
                  <a:schemeClr val="tx2"/>
                </a:solidFill>
                <a:latin typeface="Open Sans" pitchFamily="2" charset="0"/>
                <a:ea typeface="Open Sans" pitchFamily="2" charset="0"/>
                <a:cs typeface="Open Sans" pitchFamily="2" charset="0"/>
              </a:rPr>
              <a:t>adalah</a:t>
            </a:r>
            <a:r>
              <a:rPr lang="en-ID" sz="2000" dirty="0">
                <a:solidFill>
                  <a:schemeClr val="tx2"/>
                </a:solidFill>
                <a:latin typeface="Open Sans" pitchFamily="2" charset="0"/>
                <a:ea typeface="Open Sans" pitchFamily="2" charset="0"/>
                <a:cs typeface="Open Sans" pitchFamily="2" charset="0"/>
              </a:rPr>
              <a:t> framework PHP yang </a:t>
            </a:r>
            <a:r>
              <a:rPr lang="en-ID" sz="2000" dirty="0" err="1">
                <a:solidFill>
                  <a:schemeClr val="tx2"/>
                </a:solidFill>
                <a:latin typeface="Open Sans" pitchFamily="2" charset="0"/>
                <a:ea typeface="Open Sans" pitchFamily="2" charset="0"/>
                <a:cs typeface="Open Sans" pitchFamily="2" charset="0"/>
              </a:rPr>
              <a:t>berbasis</a:t>
            </a:r>
            <a:r>
              <a:rPr lang="en-ID" sz="2000" dirty="0">
                <a:solidFill>
                  <a:schemeClr val="tx2"/>
                </a:solidFill>
                <a:latin typeface="Open Sans" pitchFamily="2" charset="0"/>
                <a:ea typeface="Open Sans" pitchFamily="2" charset="0"/>
                <a:cs typeface="Open Sans" pitchFamily="2" charset="0"/>
              </a:rPr>
              <a:t> MVC (Model-View-Controller). Framework </a:t>
            </a:r>
            <a:r>
              <a:rPr lang="en-ID" sz="2000" dirty="0" err="1">
                <a:solidFill>
                  <a:schemeClr val="tx2"/>
                </a:solidFill>
                <a:latin typeface="Open Sans" pitchFamily="2" charset="0"/>
                <a:ea typeface="Open Sans" pitchFamily="2" charset="0"/>
                <a:cs typeface="Open Sans" pitchFamily="2" charset="0"/>
              </a:rPr>
              <a:t>ini</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mengutamakan</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kemudahan</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keamanan</a:t>
            </a:r>
            <a:r>
              <a:rPr lang="en-ID" sz="2000" dirty="0">
                <a:solidFill>
                  <a:schemeClr val="tx2"/>
                </a:solidFill>
                <a:latin typeface="Open Sans" pitchFamily="2" charset="0"/>
                <a:ea typeface="Open Sans" pitchFamily="2" charset="0"/>
                <a:cs typeface="Open Sans" pitchFamily="2" charset="0"/>
              </a:rPr>
              <a:t>, dan </a:t>
            </a:r>
            <a:r>
              <a:rPr lang="en-ID" sz="2000" dirty="0" err="1">
                <a:solidFill>
                  <a:schemeClr val="tx2"/>
                </a:solidFill>
                <a:latin typeface="Open Sans" pitchFamily="2" charset="0"/>
                <a:ea typeface="Open Sans" pitchFamily="2" charset="0"/>
                <a:cs typeface="Open Sans" pitchFamily="2" charset="0"/>
              </a:rPr>
              <a:t>produktivitas</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pengembangan</a:t>
            </a:r>
            <a:r>
              <a:rPr lang="en-ID" sz="2000" dirty="0">
                <a:solidFill>
                  <a:schemeClr val="tx2"/>
                </a:solidFill>
                <a:latin typeface="Open Sans" pitchFamily="2" charset="0"/>
                <a:ea typeface="Open Sans" pitchFamily="2" charset="0"/>
                <a:cs typeface="Open Sans" pitchFamily="2" charset="0"/>
              </a:rPr>
              <a:t> </a:t>
            </a:r>
            <a:r>
              <a:rPr lang="en-ID" sz="2000" dirty="0" err="1">
                <a:solidFill>
                  <a:schemeClr val="tx2"/>
                </a:solidFill>
                <a:latin typeface="Open Sans" pitchFamily="2" charset="0"/>
                <a:ea typeface="Open Sans" pitchFamily="2" charset="0"/>
                <a:cs typeface="Open Sans" pitchFamily="2" charset="0"/>
              </a:rPr>
              <a:t>aplikasi</a:t>
            </a:r>
            <a:r>
              <a:rPr lang="en-ID" sz="2000" dirty="0">
                <a:solidFill>
                  <a:schemeClr val="tx2"/>
                </a:solidFill>
                <a:latin typeface="Open Sans" pitchFamily="2" charset="0"/>
                <a:ea typeface="Open Sans" pitchFamily="2" charset="0"/>
                <a:cs typeface="Open Sans" pitchFamily="2" charset="0"/>
              </a:rPr>
              <a:t> web</a:t>
            </a:r>
            <a:endParaRPr lang="en-US" sz="2000" dirty="0">
              <a:solidFill>
                <a:schemeClr val="tx2"/>
              </a:solidFill>
              <a:latin typeface="Open Sans" pitchFamily="2" charset="0"/>
              <a:ea typeface="Open Sans" pitchFamily="2" charset="0"/>
              <a:cs typeface="Open Sans" pitchFamily="2" charset="0"/>
            </a:endParaRPr>
          </a:p>
        </p:txBody>
      </p:sp>
      <p:sp>
        <p:nvSpPr>
          <p:cNvPr id="4" name="Text 2"/>
          <p:cNvSpPr/>
          <p:nvPr/>
        </p:nvSpPr>
        <p:spPr>
          <a:xfrm>
            <a:off x="7895356" y="4303428"/>
            <a:ext cx="6244709" cy="725805"/>
          </a:xfrm>
          <a:prstGeom prst="rect">
            <a:avLst/>
          </a:prstGeom>
          <a:noFill/>
          <a:ln/>
        </p:spPr>
        <p:txBody>
          <a:bodyPr wrap="square" lIns="0" tIns="0" rIns="0" bIns="0" rtlCol="0" anchor="t"/>
          <a:lstStyle/>
          <a:p>
            <a:pPr marL="0" indent="0">
              <a:lnSpc>
                <a:spcPts val="2850"/>
              </a:lnSpc>
              <a:buNone/>
            </a:pPr>
            <a:r>
              <a:rPr lang="en-US" sz="2000" dirty="0">
                <a:solidFill>
                  <a:srgbClr val="333F70"/>
                </a:solidFill>
                <a:latin typeface="Open Sans" pitchFamily="34" charset="0"/>
                <a:ea typeface="Open Sans" pitchFamily="34" charset="-122"/>
                <a:cs typeface="Open Sans" pitchFamily="34" charset="-120"/>
              </a:rPr>
              <a:t>Dirancang untuk membuat pengembangan aplikasi web lebih mudah, cepat, dan menyenangkan.</a:t>
            </a:r>
            <a:endParaRPr lang="en-US" sz="2000" dirty="0"/>
          </a:p>
        </p:txBody>
      </p:sp>
      <p:sp>
        <p:nvSpPr>
          <p:cNvPr id="5" name="Rectangle 4">
            <a:extLst>
              <a:ext uri="{FF2B5EF4-FFF2-40B4-BE49-F238E27FC236}">
                <a16:creationId xmlns:a16="http://schemas.microsoft.com/office/drawing/2014/main" id="{6D024497-BD48-E20D-7DF8-FDF2D3DA54BA}"/>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pic>
        <p:nvPicPr>
          <p:cNvPr id="12" name="Picture 11">
            <a:extLst>
              <a:ext uri="{FF2B5EF4-FFF2-40B4-BE49-F238E27FC236}">
                <a16:creationId xmlns:a16="http://schemas.microsoft.com/office/drawing/2014/main" id="{E402894F-84B3-C261-1FC9-64C24695955F}"/>
              </a:ext>
            </a:extLst>
          </p:cNvPr>
          <p:cNvPicPr>
            <a:picLocks noChangeAspect="1"/>
          </p:cNvPicPr>
          <p:nvPr/>
        </p:nvPicPr>
        <p:blipFill>
          <a:blip r:embed="rId3"/>
          <a:stretch>
            <a:fillRect/>
          </a:stretch>
        </p:blipFill>
        <p:spPr>
          <a:xfrm>
            <a:off x="647700" y="2116006"/>
            <a:ext cx="6667500" cy="3810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13428"/>
            <a:ext cx="9552503"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Mengapa Memilih Laravel?</a:t>
            </a:r>
            <a:endParaRPr lang="en-US" sz="4450" dirty="0"/>
          </a:p>
        </p:txBody>
      </p:sp>
      <p:sp>
        <p:nvSpPr>
          <p:cNvPr id="3" name="Shape 1"/>
          <p:cNvSpPr/>
          <p:nvPr/>
        </p:nvSpPr>
        <p:spPr>
          <a:xfrm>
            <a:off x="793790" y="3130987"/>
            <a:ext cx="510302" cy="510302"/>
          </a:xfrm>
          <a:prstGeom prst="roundRect">
            <a:avLst>
              <a:gd name="adj" fmla="val 18669"/>
            </a:avLst>
          </a:prstGeom>
          <a:solidFill>
            <a:srgbClr val="D6F5EE"/>
          </a:solidFill>
          <a:ln w="7620">
            <a:solidFill>
              <a:srgbClr val="BCDBD4"/>
            </a:solidFill>
            <a:prstDash val="solid"/>
          </a:ln>
        </p:spPr>
      </p:sp>
      <p:sp>
        <p:nvSpPr>
          <p:cNvPr id="4" name="Text 2"/>
          <p:cNvSpPr/>
          <p:nvPr/>
        </p:nvSpPr>
        <p:spPr>
          <a:xfrm>
            <a:off x="878860"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5" name="Text 3"/>
          <p:cNvSpPr/>
          <p:nvPr/>
        </p:nvSpPr>
        <p:spPr>
          <a:xfrm>
            <a:off x="1530906" y="313098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Kemudahan: Sintaks yang ekspresif dan mudah dipahami, membantu mempercepat proses pengembangan.</a:t>
            </a:r>
            <a:endParaRPr lang="en-US" sz="1750" dirty="0"/>
          </a:p>
        </p:txBody>
      </p:sp>
      <p:sp>
        <p:nvSpPr>
          <p:cNvPr id="6" name="Shape 4"/>
          <p:cNvSpPr/>
          <p:nvPr/>
        </p:nvSpPr>
        <p:spPr>
          <a:xfrm>
            <a:off x="5216962" y="3130987"/>
            <a:ext cx="510302" cy="510302"/>
          </a:xfrm>
          <a:prstGeom prst="roundRect">
            <a:avLst>
              <a:gd name="adj" fmla="val 18669"/>
            </a:avLst>
          </a:prstGeom>
          <a:solidFill>
            <a:srgbClr val="D6F5EE"/>
          </a:solidFill>
          <a:ln w="7620">
            <a:solidFill>
              <a:srgbClr val="BCDBD4"/>
            </a:solidFill>
            <a:prstDash val="solid"/>
          </a:ln>
        </p:spPr>
      </p:sp>
      <p:sp>
        <p:nvSpPr>
          <p:cNvPr id="7" name="Text 5"/>
          <p:cNvSpPr/>
          <p:nvPr/>
        </p:nvSpPr>
        <p:spPr>
          <a:xfrm>
            <a:off x="5302032"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8" name="Text 6"/>
          <p:cNvSpPr/>
          <p:nvPr/>
        </p:nvSpPr>
        <p:spPr>
          <a:xfrm>
            <a:off x="5954078" y="313098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Fitur Lengkap: Menyediakan berbagai fitur siap pakai seperti routing, ORM (Eloquent), templating (Blade), authentication, dan banyak lagi.</a:t>
            </a:r>
            <a:endParaRPr lang="en-US" sz="1750" dirty="0"/>
          </a:p>
        </p:txBody>
      </p:sp>
      <p:sp>
        <p:nvSpPr>
          <p:cNvPr id="9" name="Shape 7"/>
          <p:cNvSpPr/>
          <p:nvPr/>
        </p:nvSpPr>
        <p:spPr>
          <a:xfrm>
            <a:off x="9640133" y="3130987"/>
            <a:ext cx="510302" cy="510302"/>
          </a:xfrm>
          <a:prstGeom prst="roundRect">
            <a:avLst>
              <a:gd name="adj" fmla="val 18669"/>
            </a:avLst>
          </a:prstGeom>
          <a:solidFill>
            <a:srgbClr val="D6F5EE"/>
          </a:solidFill>
          <a:ln w="7620">
            <a:solidFill>
              <a:srgbClr val="BCDBD4"/>
            </a:solidFill>
            <a:prstDash val="solid"/>
          </a:ln>
        </p:spPr>
      </p:sp>
      <p:sp>
        <p:nvSpPr>
          <p:cNvPr id="10" name="Text 8"/>
          <p:cNvSpPr/>
          <p:nvPr/>
        </p:nvSpPr>
        <p:spPr>
          <a:xfrm>
            <a:off x="9725204"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1" name="Text 9"/>
          <p:cNvSpPr/>
          <p:nvPr/>
        </p:nvSpPr>
        <p:spPr>
          <a:xfrm>
            <a:off x="10377249" y="313098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Keamanan: Dibangun dengan fitur keamanan yang kuat untuk melindungi aplikasi dari ancaman umum seperti SQL injection dan XSS.</a:t>
            </a:r>
            <a:endParaRPr lang="en-US" sz="1750" dirty="0"/>
          </a:p>
        </p:txBody>
      </p:sp>
      <p:sp>
        <p:nvSpPr>
          <p:cNvPr id="12" name="Shape 10"/>
          <p:cNvSpPr/>
          <p:nvPr/>
        </p:nvSpPr>
        <p:spPr>
          <a:xfrm>
            <a:off x="793790" y="5427464"/>
            <a:ext cx="510302" cy="510302"/>
          </a:xfrm>
          <a:prstGeom prst="roundRect">
            <a:avLst>
              <a:gd name="adj" fmla="val 18669"/>
            </a:avLst>
          </a:prstGeom>
          <a:solidFill>
            <a:srgbClr val="D6F5EE"/>
          </a:solidFill>
          <a:ln w="7620">
            <a:solidFill>
              <a:srgbClr val="BCDBD4"/>
            </a:solidFill>
            <a:prstDash val="solid"/>
          </a:ln>
        </p:spPr>
      </p:sp>
      <p:sp>
        <p:nvSpPr>
          <p:cNvPr id="13" name="Text 11"/>
          <p:cNvSpPr/>
          <p:nvPr/>
        </p:nvSpPr>
        <p:spPr>
          <a:xfrm>
            <a:off x="878860" y="5469969"/>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4</a:t>
            </a:r>
            <a:endParaRPr lang="en-US" sz="2650" dirty="0"/>
          </a:p>
        </p:txBody>
      </p:sp>
      <p:sp>
        <p:nvSpPr>
          <p:cNvPr id="14" name="Text 12"/>
          <p:cNvSpPr/>
          <p:nvPr/>
        </p:nvSpPr>
        <p:spPr>
          <a:xfrm>
            <a:off x="1530906" y="5427464"/>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Skalabilitas: Dirancang untuk menangani aplikasi web dengan lalu lintas tinggi dan kompleksitas yang besar.</a:t>
            </a:r>
            <a:endParaRPr lang="en-US" sz="1750" dirty="0"/>
          </a:p>
        </p:txBody>
      </p:sp>
      <p:sp>
        <p:nvSpPr>
          <p:cNvPr id="15" name="Shape 13"/>
          <p:cNvSpPr/>
          <p:nvPr/>
        </p:nvSpPr>
        <p:spPr>
          <a:xfrm>
            <a:off x="7428667" y="5427464"/>
            <a:ext cx="510302" cy="510302"/>
          </a:xfrm>
          <a:prstGeom prst="roundRect">
            <a:avLst>
              <a:gd name="adj" fmla="val 18669"/>
            </a:avLst>
          </a:prstGeom>
          <a:solidFill>
            <a:srgbClr val="D6F5EE"/>
          </a:solidFill>
          <a:ln w="7620">
            <a:solidFill>
              <a:srgbClr val="BCDBD4"/>
            </a:solidFill>
            <a:prstDash val="solid"/>
          </a:ln>
        </p:spPr>
      </p:sp>
      <p:sp>
        <p:nvSpPr>
          <p:cNvPr id="16" name="Text 14"/>
          <p:cNvSpPr/>
          <p:nvPr/>
        </p:nvSpPr>
        <p:spPr>
          <a:xfrm>
            <a:off x="7513737" y="5469969"/>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5</a:t>
            </a:r>
            <a:endParaRPr lang="en-US" sz="2650" dirty="0"/>
          </a:p>
        </p:txBody>
      </p:sp>
      <p:sp>
        <p:nvSpPr>
          <p:cNvPr id="17" name="Text 15"/>
          <p:cNvSpPr/>
          <p:nvPr/>
        </p:nvSpPr>
        <p:spPr>
          <a:xfrm>
            <a:off x="8165783" y="5427464"/>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Komunitas Aktif: Dukungan komunitas yang luas, sumber daya pembelajaran yang melimpah, dan update reguler.</a:t>
            </a:r>
            <a:endParaRPr lang="en-US" sz="1750" dirty="0"/>
          </a:p>
        </p:txBody>
      </p:sp>
      <p:sp>
        <p:nvSpPr>
          <p:cNvPr id="18" name="Rectangle 17">
            <a:extLst>
              <a:ext uri="{FF2B5EF4-FFF2-40B4-BE49-F238E27FC236}">
                <a16:creationId xmlns:a16="http://schemas.microsoft.com/office/drawing/2014/main" id="{D4D4E0FE-45CB-E87F-4B9E-210E633B7910}"/>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06003"/>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Instalasi Laravel: Persiapan Lingkungan</a:t>
            </a:r>
            <a:endParaRPr lang="en-US" sz="4450" dirty="0"/>
          </a:p>
        </p:txBody>
      </p:sp>
      <p:sp>
        <p:nvSpPr>
          <p:cNvPr id="3" name="Text 1"/>
          <p:cNvSpPr/>
          <p:nvPr/>
        </p:nvSpPr>
        <p:spPr>
          <a:xfrm>
            <a:off x="793790" y="426779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Persyaratan Sistem: PHP &gt;= 8.1, Ekstensi PHP: BCMath, Ctype, Fileinfo, JSON, Mbstring, OpenSSL, PDO, Tokenizer, XML, Composer (Dependency Manager).</a:t>
            </a:r>
            <a:endParaRPr lang="en-US" sz="1750" dirty="0"/>
          </a:p>
        </p:txBody>
      </p:sp>
      <p:sp>
        <p:nvSpPr>
          <p:cNvPr id="4" name="Text 2"/>
          <p:cNvSpPr/>
          <p:nvPr/>
        </p:nvSpPr>
        <p:spPr>
          <a:xfrm>
            <a:off x="7599521" y="4267795"/>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Pilihan Lingkungan Pengembangan: XAMPP/WAMP/MAMP/LARAGON (untuk local development), Laravel Sail (Docker-based development environment), Homestead (Vagrant-based development environment).</a:t>
            </a:r>
            <a:endParaRPr lang="en-US" sz="1750" dirty="0"/>
          </a:p>
        </p:txBody>
      </p:sp>
      <p:sp>
        <p:nvSpPr>
          <p:cNvPr id="5" name="Rectangle 4">
            <a:extLst>
              <a:ext uri="{FF2B5EF4-FFF2-40B4-BE49-F238E27FC236}">
                <a16:creationId xmlns:a16="http://schemas.microsoft.com/office/drawing/2014/main" id="{6A36C52E-3869-CF68-B0EB-56B375BC2B46}"/>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0538" y="900589"/>
            <a:ext cx="7695724" cy="1293019"/>
          </a:xfrm>
          <a:prstGeom prst="rect">
            <a:avLst/>
          </a:prstGeom>
          <a:noFill/>
          <a:ln/>
        </p:spPr>
        <p:txBody>
          <a:bodyPr wrap="square" lIns="0" tIns="0" rIns="0" bIns="0" rtlCol="0" anchor="t"/>
          <a:lstStyle/>
          <a:p>
            <a:pPr marL="0" indent="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Instalasi Laravel via Composer</a:t>
            </a:r>
            <a:endParaRPr lang="en-US" sz="4050" dirty="0"/>
          </a:p>
        </p:txBody>
      </p:sp>
      <p:sp>
        <p:nvSpPr>
          <p:cNvPr id="4" name="Text 1"/>
          <p:cNvSpPr/>
          <p:nvPr/>
        </p:nvSpPr>
        <p:spPr>
          <a:xfrm>
            <a:off x="6210538" y="2503884"/>
            <a:ext cx="7695724" cy="330994"/>
          </a:xfrm>
          <a:prstGeom prst="rect">
            <a:avLst/>
          </a:prstGeom>
          <a:noFill/>
          <a:ln/>
        </p:spPr>
        <p:txBody>
          <a:bodyPr wrap="non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Composer adalah alat penting untuk mengelola dependensi proyek PHP Anda.</a:t>
            </a:r>
            <a:endParaRPr lang="en-US" sz="1600" dirty="0"/>
          </a:p>
        </p:txBody>
      </p:sp>
      <p:sp>
        <p:nvSpPr>
          <p:cNvPr id="5" name="Text 2"/>
          <p:cNvSpPr/>
          <p:nvPr/>
        </p:nvSpPr>
        <p:spPr>
          <a:xfrm>
            <a:off x="6210538" y="3067526"/>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a:pPr>
            <a:r>
              <a:rPr lang="en-US" sz="1600" b="1" dirty="0">
                <a:solidFill>
                  <a:srgbClr val="333F70"/>
                </a:solidFill>
                <a:latin typeface="Open Sans" pitchFamily="34" charset="0"/>
                <a:ea typeface="Open Sans" pitchFamily="34" charset="-122"/>
                <a:cs typeface="Open Sans" pitchFamily="34" charset="-120"/>
              </a:rPr>
              <a:t>Unduh dan Instal Composer:</a:t>
            </a:r>
            <a:r>
              <a:rPr lang="en-US" sz="1600" dirty="0">
                <a:solidFill>
                  <a:srgbClr val="333F70"/>
                </a:solidFill>
                <a:latin typeface="Open Sans" pitchFamily="34" charset="0"/>
                <a:ea typeface="Open Sans" pitchFamily="34" charset="-122"/>
                <a:cs typeface="Open Sans" pitchFamily="34" charset="-120"/>
              </a:rPr>
              <a:t> </a:t>
            </a:r>
            <a:r>
              <a:rPr lang="en-US" sz="1600" u="sng" dirty="0">
                <a:solidFill>
                  <a:srgbClr val="26A688"/>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Dapatkan Composer</a:t>
            </a:r>
            <a:r>
              <a:rPr lang="en-US" sz="1600" dirty="0">
                <a:solidFill>
                  <a:srgbClr val="333F70"/>
                </a:solidFill>
                <a:latin typeface="Open Sans" pitchFamily="34" charset="0"/>
                <a:ea typeface="Open Sans" pitchFamily="34" charset="-122"/>
                <a:cs typeface="Open Sans" pitchFamily="34" charset="-120"/>
              </a:rPr>
              <a:t> dan ikuti petunjuk instalasinya.</a:t>
            </a:r>
            <a:endParaRPr lang="en-US" sz="1600" dirty="0"/>
          </a:p>
        </p:txBody>
      </p:sp>
      <p:sp>
        <p:nvSpPr>
          <p:cNvPr id="6" name="Text 3"/>
          <p:cNvSpPr/>
          <p:nvPr/>
        </p:nvSpPr>
        <p:spPr>
          <a:xfrm>
            <a:off x="6210538" y="3801904"/>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2"/>
            </a:pPr>
            <a:r>
              <a:rPr lang="en-US" sz="1600" b="1" dirty="0">
                <a:solidFill>
                  <a:srgbClr val="333F70"/>
                </a:solidFill>
                <a:latin typeface="Open Sans" pitchFamily="34" charset="0"/>
                <a:ea typeface="Open Sans" pitchFamily="34" charset="-122"/>
                <a:cs typeface="Open Sans" pitchFamily="34" charset="-120"/>
              </a:rPr>
              <a:t>Buka Command Prompt/Terminal:</a:t>
            </a:r>
            <a:r>
              <a:rPr lang="en-US" sz="1600" dirty="0">
                <a:solidFill>
                  <a:srgbClr val="333F70"/>
                </a:solidFill>
                <a:latin typeface="Open Sans" pitchFamily="34" charset="0"/>
                <a:ea typeface="Open Sans" pitchFamily="34" charset="-122"/>
                <a:cs typeface="Open Sans" pitchFamily="34" charset="-120"/>
              </a:rPr>
              <a:t> Akses command line di sistem operasi Anda.</a:t>
            </a:r>
            <a:endParaRPr lang="en-US" sz="1600" dirty="0"/>
          </a:p>
        </p:txBody>
      </p:sp>
      <p:sp>
        <p:nvSpPr>
          <p:cNvPr id="7" name="Text 4"/>
          <p:cNvSpPr/>
          <p:nvPr/>
        </p:nvSpPr>
        <p:spPr>
          <a:xfrm>
            <a:off x="6210538" y="4536281"/>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3"/>
            </a:pPr>
            <a:r>
              <a:rPr lang="en-US" sz="1600" b="1" dirty="0">
                <a:solidFill>
                  <a:srgbClr val="333F70"/>
                </a:solidFill>
                <a:latin typeface="Open Sans" pitchFamily="34" charset="0"/>
                <a:ea typeface="Open Sans" pitchFamily="34" charset="-122"/>
                <a:cs typeface="Open Sans" pitchFamily="34" charset="-120"/>
              </a:rPr>
              <a:t>Navigasi ke Direktori Proyek:</a:t>
            </a:r>
            <a:r>
              <a:rPr lang="en-US" sz="1600" dirty="0">
                <a:solidFill>
                  <a:srgbClr val="333F70"/>
                </a:solidFill>
                <a:latin typeface="Open Sans" pitchFamily="34" charset="0"/>
                <a:ea typeface="Open Sans" pitchFamily="34" charset="-122"/>
                <a:cs typeface="Open Sans" pitchFamily="34" charset="-120"/>
              </a:rPr>
              <a:t> Gunakan perintah `cd` untuk masuk ke direktori tempat proyek Laravel akan disimpan.</a:t>
            </a:r>
            <a:endParaRPr lang="en-US" sz="1600" dirty="0"/>
          </a:p>
        </p:txBody>
      </p:sp>
      <p:sp>
        <p:nvSpPr>
          <p:cNvPr id="8" name="Text 5"/>
          <p:cNvSpPr/>
          <p:nvPr/>
        </p:nvSpPr>
        <p:spPr>
          <a:xfrm>
            <a:off x="6210538" y="5270659"/>
            <a:ext cx="7695724" cy="1323975"/>
          </a:xfrm>
          <a:prstGeom prst="rect">
            <a:avLst/>
          </a:prstGeom>
          <a:noFill/>
          <a:ln/>
        </p:spPr>
        <p:txBody>
          <a:bodyPr wrap="square" lIns="0" tIns="0" rIns="0" bIns="0" rtlCol="0" anchor="t"/>
          <a:lstStyle/>
          <a:p>
            <a:pPr marL="342900" indent="-342900">
              <a:lnSpc>
                <a:spcPts val="2600"/>
              </a:lnSpc>
              <a:buSzPct val="100000"/>
              <a:buFont typeface="+mj-lt"/>
              <a:buAutoNum type="arabicPeriod" startAt="4"/>
            </a:pPr>
            <a:r>
              <a:rPr lang="en-US" sz="1600" b="1" dirty="0">
                <a:solidFill>
                  <a:srgbClr val="333F70"/>
                </a:solidFill>
                <a:latin typeface="Open Sans" pitchFamily="34" charset="0"/>
                <a:ea typeface="Open Sans" pitchFamily="34" charset="-122"/>
                <a:cs typeface="Open Sans" pitchFamily="34" charset="-120"/>
              </a:rPr>
              <a:t>Jalankan Perintah Instalasi:</a:t>
            </a:r>
            <a:r>
              <a:rPr lang="en-US" sz="1600" dirty="0">
                <a:solidFill>
                  <a:srgbClr val="333F70"/>
                </a:solidFill>
                <a:latin typeface="Open Sans" pitchFamily="34" charset="0"/>
                <a:ea typeface="Open Sans" pitchFamily="34" charset="-122"/>
                <a:cs typeface="Open Sans" pitchFamily="34" charset="-120"/>
              </a:rPr>
              <a:t> Ketik perintah berikut dan tekan Enter:
</a:t>
            </a:r>
            <a:r>
              <a:rPr lang="en-US" sz="1600" dirty="0">
                <a:solidFill>
                  <a:srgbClr val="333F70"/>
                </a:solidFill>
                <a:highlight>
                  <a:srgbClr val="D6F5EE"/>
                </a:highlight>
                <a:latin typeface="Consolas" pitchFamily="34" charset="0"/>
                <a:ea typeface="Consolas" pitchFamily="34" charset="-122"/>
                <a:cs typeface="Consolas" pitchFamily="34" charset="-120"/>
              </a:rPr>
              <a:t>composer create-project laravel/laravel nama-proyek</a:t>
            </a:r>
            <a:r>
              <a:rPr lang="en-US" sz="1600" dirty="0">
                <a:solidFill>
                  <a:srgbClr val="333F70"/>
                </a:solidFill>
                <a:latin typeface="Open Sans" pitchFamily="34" charset="0"/>
                <a:ea typeface="Open Sans" pitchFamily="34" charset="-122"/>
                <a:cs typeface="Open Sans" pitchFamily="34" charset="-120"/>
              </a:rPr>
              <a:t>
(Ganti "nama-proyek" dengan nama yang Anda inginkan untuk proyek Anda.)</a:t>
            </a:r>
            <a:endParaRPr lang="en-US" sz="1600" dirty="0"/>
          </a:p>
        </p:txBody>
      </p:sp>
      <p:sp>
        <p:nvSpPr>
          <p:cNvPr id="9" name="Text 6"/>
          <p:cNvSpPr/>
          <p:nvPr/>
        </p:nvSpPr>
        <p:spPr>
          <a:xfrm>
            <a:off x="6210538" y="6667024"/>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5"/>
            </a:pPr>
            <a:r>
              <a:rPr lang="en-US" sz="1600" b="1" dirty="0">
                <a:solidFill>
                  <a:srgbClr val="333F70"/>
                </a:solidFill>
                <a:latin typeface="Open Sans" pitchFamily="34" charset="0"/>
                <a:ea typeface="Open Sans" pitchFamily="34" charset="-122"/>
                <a:cs typeface="Open Sans" pitchFamily="34" charset="-120"/>
              </a:rPr>
              <a:t>Tunggu Proses Selesai:</a:t>
            </a:r>
            <a:r>
              <a:rPr lang="en-US" sz="1600" dirty="0">
                <a:solidFill>
                  <a:srgbClr val="333F70"/>
                </a:solidFill>
                <a:latin typeface="Open Sans" pitchFamily="34" charset="0"/>
                <a:ea typeface="Open Sans" pitchFamily="34" charset="-122"/>
                <a:cs typeface="Open Sans" pitchFamily="34" charset="-120"/>
              </a:rPr>
              <a:t> Composer akan mengunduh dan menginstal Laravel beserta semua dependensinya.</a:t>
            </a:r>
            <a:endParaRPr lang="en-US" sz="1600" dirty="0"/>
          </a:p>
        </p:txBody>
      </p:sp>
      <p:sp>
        <p:nvSpPr>
          <p:cNvPr id="10" name="Rectangle 9">
            <a:extLst>
              <a:ext uri="{FF2B5EF4-FFF2-40B4-BE49-F238E27FC236}">
                <a16:creationId xmlns:a16="http://schemas.microsoft.com/office/drawing/2014/main" id="{FB010289-55EA-45DE-7D31-ABF6E4C823AC}"/>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6163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Mengenal Artisan CLI</a:t>
            </a:r>
            <a:endParaRPr lang="en-US" sz="4450" dirty="0"/>
          </a:p>
        </p:txBody>
      </p:sp>
      <p:pic>
        <p:nvPicPr>
          <p:cNvPr id="4" name="Image 1" descr="preencoded.png"/>
          <p:cNvPicPr>
            <a:picLocks noChangeAspect="1"/>
          </p:cNvPicPr>
          <p:nvPr/>
        </p:nvPicPr>
        <p:blipFill>
          <a:blip r:embed="rId4"/>
          <a:stretch>
            <a:fillRect/>
          </a:stretch>
        </p:blipFill>
        <p:spPr>
          <a:xfrm>
            <a:off x="793790" y="2419350"/>
            <a:ext cx="566976" cy="566976"/>
          </a:xfrm>
          <a:prstGeom prst="rect">
            <a:avLst/>
          </a:prstGeom>
        </p:spPr>
      </p:pic>
      <p:sp>
        <p:nvSpPr>
          <p:cNvPr id="5" name="Text 1"/>
          <p:cNvSpPr/>
          <p:nvPr/>
        </p:nvSpPr>
        <p:spPr>
          <a:xfrm>
            <a:off x="793790" y="3213140"/>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Artisan: Command-line interface (CLI) yang disediakan oleh Laravel.</a:t>
            </a:r>
            <a:endParaRPr lang="en-US" sz="1750" dirty="0"/>
          </a:p>
        </p:txBody>
      </p:sp>
      <p:pic>
        <p:nvPicPr>
          <p:cNvPr id="6" name="Image 2" descr="preencoded.png"/>
          <p:cNvPicPr>
            <a:picLocks noChangeAspect="1"/>
          </p:cNvPicPr>
          <p:nvPr/>
        </p:nvPicPr>
        <p:blipFill>
          <a:blip r:embed="rId5"/>
          <a:stretch>
            <a:fillRect/>
          </a:stretch>
        </p:blipFill>
        <p:spPr>
          <a:xfrm>
            <a:off x="3425904" y="2419350"/>
            <a:ext cx="566976" cy="566976"/>
          </a:xfrm>
          <a:prstGeom prst="rect">
            <a:avLst/>
          </a:prstGeom>
        </p:spPr>
      </p:pic>
      <p:sp>
        <p:nvSpPr>
          <p:cNvPr id="7" name="Text 2"/>
          <p:cNvSpPr/>
          <p:nvPr/>
        </p:nvSpPr>
        <p:spPr>
          <a:xfrm>
            <a:off x="3425904" y="3213140"/>
            <a:ext cx="2292072" cy="362902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Fungsi Utama: Membuat file dan direktori (controllers, models, migrations, dll.), Menjalankan migrations database, Mengelola cache, Menjalankan perintah khusus (custom commands).</a:t>
            </a:r>
            <a:endParaRPr lang="en-US" sz="1750" dirty="0"/>
          </a:p>
        </p:txBody>
      </p:sp>
      <p:pic>
        <p:nvPicPr>
          <p:cNvPr id="8" name="Image 3" descr="preencoded.png"/>
          <p:cNvPicPr>
            <a:picLocks noChangeAspect="1"/>
          </p:cNvPicPr>
          <p:nvPr/>
        </p:nvPicPr>
        <p:blipFill>
          <a:blip r:embed="rId6"/>
          <a:stretch>
            <a:fillRect/>
          </a:stretch>
        </p:blipFill>
        <p:spPr>
          <a:xfrm>
            <a:off x="6058138" y="2419350"/>
            <a:ext cx="566976" cy="566976"/>
          </a:xfrm>
          <a:prstGeom prst="rect">
            <a:avLst/>
          </a:prstGeom>
        </p:spPr>
      </p:pic>
      <p:sp>
        <p:nvSpPr>
          <p:cNvPr id="9" name="Text 3"/>
          <p:cNvSpPr/>
          <p:nvPr/>
        </p:nvSpPr>
        <p:spPr>
          <a:xfrm>
            <a:off x="6058138" y="3213140"/>
            <a:ext cx="2291953" cy="435483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Contoh Penggunaan: `php artisan make:controller NamaController` (membuat controller baru), `php artisan migrate` (menjalankan migrations database), `php artisan serve` (menjalankan server development).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2917" y="380047"/>
            <a:ext cx="8361998" cy="431244"/>
          </a:xfrm>
          <a:prstGeom prst="rect">
            <a:avLst/>
          </a:prstGeom>
          <a:noFill/>
          <a:ln/>
        </p:spPr>
        <p:txBody>
          <a:bodyPr wrap="none" lIns="0" tIns="0" rIns="0" bIns="0" rtlCol="0" anchor="t"/>
          <a:lstStyle/>
          <a:p>
            <a:pPr marL="0" indent="0">
              <a:lnSpc>
                <a:spcPts val="3350"/>
              </a:lnSpc>
              <a:buNone/>
            </a:pPr>
            <a:r>
              <a:rPr lang="en-US" sz="2700" b="1" dirty="0">
                <a:solidFill>
                  <a:srgbClr val="333F70"/>
                </a:solidFill>
                <a:latin typeface="Unbounded Bold" pitchFamily="34" charset="0"/>
                <a:ea typeface="Unbounded Bold" pitchFamily="34" charset="-122"/>
                <a:cs typeface="Unbounded Bold" pitchFamily="34" charset="-120"/>
              </a:rPr>
              <a:t>Struktur Direktori Laravel: Akar Proyek</a:t>
            </a:r>
            <a:endParaRPr lang="en-US" sz="2700" dirty="0"/>
          </a:p>
        </p:txBody>
      </p:sp>
      <p:sp>
        <p:nvSpPr>
          <p:cNvPr id="3" name="Shape 1"/>
          <p:cNvSpPr/>
          <p:nvPr/>
        </p:nvSpPr>
        <p:spPr>
          <a:xfrm>
            <a:off x="7307580" y="1087279"/>
            <a:ext cx="15240" cy="6762155"/>
          </a:xfrm>
          <a:prstGeom prst="roundRect">
            <a:avLst>
              <a:gd name="adj" fmla="val 380299"/>
            </a:avLst>
          </a:prstGeom>
          <a:solidFill>
            <a:srgbClr val="BCDBD4"/>
          </a:solidFill>
          <a:ln/>
        </p:spPr>
      </p:sp>
      <p:sp>
        <p:nvSpPr>
          <p:cNvPr id="4" name="Shape 2"/>
          <p:cNvSpPr/>
          <p:nvPr/>
        </p:nvSpPr>
        <p:spPr>
          <a:xfrm>
            <a:off x="6761262" y="1389936"/>
            <a:ext cx="413980" cy="15240"/>
          </a:xfrm>
          <a:prstGeom prst="roundRect">
            <a:avLst>
              <a:gd name="adj" fmla="val 380299"/>
            </a:avLst>
          </a:prstGeom>
          <a:solidFill>
            <a:srgbClr val="BCDBD4"/>
          </a:solidFill>
          <a:ln/>
        </p:spPr>
      </p:sp>
      <p:sp>
        <p:nvSpPr>
          <p:cNvPr id="5" name="Shape 3"/>
          <p:cNvSpPr/>
          <p:nvPr/>
        </p:nvSpPr>
        <p:spPr>
          <a:xfrm>
            <a:off x="7160002" y="1242417"/>
            <a:ext cx="310396" cy="310396"/>
          </a:xfrm>
          <a:prstGeom prst="roundRect">
            <a:avLst>
              <a:gd name="adj" fmla="val 18672"/>
            </a:avLst>
          </a:prstGeom>
          <a:solidFill>
            <a:srgbClr val="D6F5EE"/>
          </a:solidFill>
          <a:ln w="7620">
            <a:solidFill>
              <a:srgbClr val="BCDBD4"/>
            </a:solidFill>
            <a:prstDash val="solid"/>
          </a:ln>
        </p:spPr>
      </p:sp>
      <p:sp>
        <p:nvSpPr>
          <p:cNvPr id="6" name="Text 4"/>
          <p:cNvSpPr/>
          <p:nvPr/>
        </p:nvSpPr>
        <p:spPr>
          <a:xfrm>
            <a:off x="7211675" y="1268194"/>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1</a:t>
            </a:r>
            <a:endParaRPr lang="en-US" sz="1600" dirty="0"/>
          </a:p>
        </p:txBody>
      </p:sp>
      <p:sp>
        <p:nvSpPr>
          <p:cNvPr id="7" name="Text 5"/>
          <p:cNvSpPr/>
          <p:nvPr/>
        </p:nvSpPr>
        <p:spPr>
          <a:xfrm>
            <a:off x="482917" y="1225272"/>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`app/`: Kode inti aplikasi Anda (Controllers, Models, Providers, dll.).</a:t>
            </a:r>
            <a:endParaRPr lang="en-US" sz="1050" dirty="0"/>
          </a:p>
        </p:txBody>
      </p:sp>
      <p:sp>
        <p:nvSpPr>
          <p:cNvPr id="8" name="Shape 6"/>
          <p:cNvSpPr/>
          <p:nvPr/>
        </p:nvSpPr>
        <p:spPr>
          <a:xfrm>
            <a:off x="7455158" y="2079903"/>
            <a:ext cx="413980" cy="15240"/>
          </a:xfrm>
          <a:prstGeom prst="roundRect">
            <a:avLst>
              <a:gd name="adj" fmla="val 380299"/>
            </a:avLst>
          </a:prstGeom>
          <a:solidFill>
            <a:srgbClr val="BCDBD4"/>
          </a:solidFill>
          <a:ln/>
        </p:spPr>
      </p:sp>
      <p:sp>
        <p:nvSpPr>
          <p:cNvPr id="9" name="Shape 7"/>
          <p:cNvSpPr/>
          <p:nvPr/>
        </p:nvSpPr>
        <p:spPr>
          <a:xfrm>
            <a:off x="7160002" y="1932384"/>
            <a:ext cx="310396" cy="310396"/>
          </a:xfrm>
          <a:prstGeom prst="roundRect">
            <a:avLst>
              <a:gd name="adj" fmla="val 18672"/>
            </a:avLst>
          </a:prstGeom>
          <a:solidFill>
            <a:srgbClr val="D6F5EE"/>
          </a:solidFill>
          <a:ln w="7620">
            <a:solidFill>
              <a:srgbClr val="BCDBD4"/>
            </a:solidFill>
            <a:prstDash val="solid"/>
          </a:ln>
        </p:spPr>
      </p:sp>
      <p:sp>
        <p:nvSpPr>
          <p:cNvPr id="10" name="Text 8"/>
          <p:cNvSpPr/>
          <p:nvPr/>
        </p:nvSpPr>
        <p:spPr>
          <a:xfrm>
            <a:off x="7211675" y="1958161"/>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2</a:t>
            </a:r>
            <a:endParaRPr lang="en-US" sz="1600" dirty="0"/>
          </a:p>
        </p:txBody>
      </p:sp>
      <p:sp>
        <p:nvSpPr>
          <p:cNvPr id="11" name="Text 9"/>
          <p:cNvSpPr/>
          <p:nvPr/>
        </p:nvSpPr>
        <p:spPr>
          <a:xfrm>
            <a:off x="8005167" y="1915239"/>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`bootstrap/`: File booting framework.</a:t>
            </a:r>
            <a:endParaRPr lang="en-US" sz="1050" dirty="0"/>
          </a:p>
        </p:txBody>
      </p:sp>
      <p:sp>
        <p:nvSpPr>
          <p:cNvPr id="12" name="Shape 10"/>
          <p:cNvSpPr/>
          <p:nvPr/>
        </p:nvSpPr>
        <p:spPr>
          <a:xfrm>
            <a:off x="6761262" y="2700814"/>
            <a:ext cx="413980" cy="15240"/>
          </a:xfrm>
          <a:prstGeom prst="roundRect">
            <a:avLst>
              <a:gd name="adj" fmla="val 380299"/>
            </a:avLst>
          </a:prstGeom>
          <a:solidFill>
            <a:srgbClr val="BCDBD4"/>
          </a:solidFill>
          <a:ln/>
        </p:spPr>
      </p:sp>
      <p:sp>
        <p:nvSpPr>
          <p:cNvPr id="13" name="Shape 11"/>
          <p:cNvSpPr/>
          <p:nvPr/>
        </p:nvSpPr>
        <p:spPr>
          <a:xfrm>
            <a:off x="7160002" y="2553295"/>
            <a:ext cx="310396" cy="310396"/>
          </a:xfrm>
          <a:prstGeom prst="roundRect">
            <a:avLst>
              <a:gd name="adj" fmla="val 18672"/>
            </a:avLst>
          </a:prstGeom>
          <a:solidFill>
            <a:srgbClr val="D6F5EE"/>
          </a:solidFill>
          <a:ln w="7620">
            <a:solidFill>
              <a:srgbClr val="BCDBD4"/>
            </a:solidFill>
            <a:prstDash val="solid"/>
          </a:ln>
        </p:spPr>
      </p:sp>
      <p:sp>
        <p:nvSpPr>
          <p:cNvPr id="14" name="Text 12"/>
          <p:cNvSpPr/>
          <p:nvPr/>
        </p:nvSpPr>
        <p:spPr>
          <a:xfrm>
            <a:off x="7211675" y="257907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3</a:t>
            </a:r>
            <a:endParaRPr lang="en-US" sz="1600" dirty="0"/>
          </a:p>
        </p:txBody>
      </p:sp>
      <p:sp>
        <p:nvSpPr>
          <p:cNvPr id="15" name="Text 13"/>
          <p:cNvSpPr/>
          <p:nvPr/>
        </p:nvSpPr>
        <p:spPr>
          <a:xfrm>
            <a:off x="482917" y="253615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`config/`: File konfigurasi aplikasi (database, mail, cache, dll.).</a:t>
            </a:r>
            <a:endParaRPr lang="en-US" sz="1050" dirty="0"/>
          </a:p>
        </p:txBody>
      </p:sp>
      <p:sp>
        <p:nvSpPr>
          <p:cNvPr id="16" name="Shape 14"/>
          <p:cNvSpPr/>
          <p:nvPr/>
        </p:nvSpPr>
        <p:spPr>
          <a:xfrm>
            <a:off x="7455158" y="3321844"/>
            <a:ext cx="413980" cy="15240"/>
          </a:xfrm>
          <a:prstGeom prst="roundRect">
            <a:avLst>
              <a:gd name="adj" fmla="val 380299"/>
            </a:avLst>
          </a:prstGeom>
          <a:solidFill>
            <a:srgbClr val="BCDBD4"/>
          </a:solidFill>
          <a:ln/>
        </p:spPr>
      </p:sp>
      <p:sp>
        <p:nvSpPr>
          <p:cNvPr id="17" name="Shape 15"/>
          <p:cNvSpPr/>
          <p:nvPr/>
        </p:nvSpPr>
        <p:spPr>
          <a:xfrm>
            <a:off x="7160002" y="3174325"/>
            <a:ext cx="310396" cy="310396"/>
          </a:xfrm>
          <a:prstGeom prst="roundRect">
            <a:avLst>
              <a:gd name="adj" fmla="val 18672"/>
            </a:avLst>
          </a:prstGeom>
          <a:solidFill>
            <a:srgbClr val="D6F5EE"/>
          </a:solidFill>
          <a:ln w="7620">
            <a:solidFill>
              <a:srgbClr val="BCDBD4"/>
            </a:solidFill>
            <a:prstDash val="solid"/>
          </a:ln>
        </p:spPr>
      </p:sp>
      <p:sp>
        <p:nvSpPr>
          <p:cNvPr id="18" name="Text 16"/>
          <p:cNvSpPr/>
          <p:nvPr/>
        </p:nvSpPr>
        <p:spPr>
          <a:xfrm>
            <a:off x="7211675" y="320010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4</a:t>
            </a:r>
            <a:endParaRPr lang="en-US" sz="1600" dirty="0"/>
          </a:p>
        </p:txBody>
      </p:sp>
      <p:sp>
        <p:nvSpPr>
          <p:cNvPr id="19" name="Text 17"/>
          <p:cNvSpPr/>
          <p:nvPr/>
        </p:nvSpPr>
        <p:spPr>
          <a:xfrm>
            <a:off x="8005167" y="315718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`database/`: Migrations, seeders, dan factories database.</a:t>
            </a:r>
            <a:endParaRPr lang="en-US" sz="1050" dirty="0"/>
          </a:p>
        </p:txBody>
      </p:sp>
      <p:sp>
        <p:nvSpPr>
          <p:cNvPr id="20" name="Shape 18"/>
          <p:cNvSpPr/>
          <p:nvPr/>
        </p:nvSpPr>
        <p:spPr>
          <a:xfrm>
            <a:off x="6761262" y="3942874"/>
            <a:ext cx="413980" cy="15240"/>
          </a:xfrm>
          <a:prstGeom prst="roundRect">
            <a:avLst>
              <a:gd name="adj" fmla="val 380299"/>
            </a:avLst>
          </a:prstGeom>
          <a:solidFill>
            <a:srgbClr val="BCDBD4"/>
          </a:solidFill>
          <a:ln/>
        </p:spPr>
      </p:sp>
      <p:sp>
        <p:nvSpPr>
          <p:cNvPr id="21" name="Shape 19"/>
          <p:cNvSpPr/>
          <p:nvPr/>
        </p:nvSpPr>
        <p:spPr>
          <a:xfrm>
            <a:off x="7160002" y="3795355"/>
            <a:ext cx="310396" cy="310396"/>
          </a:xfrm>
          <a:prstGeom prst="roundRect">
            <a:avLst>
              <a:gd name="adj" fmla="val 18672"/>
            </a:avLst>
          </a:prstGeom>
          <a:solidFill>
            <a:srgbClr val="D6F5EE"/>
          </a:solidFill>
          <a:ln w="7620">
            <a:solidFill>
              <a:srgbClr val="BCDBD4"/>
            </a:solidFill>
            <a:prstDash val="solid"/>
          </a:ln>
        </p:spPr>
      </p:sp>
      <p:sp>
        <p:nvSpPr>
          <p:cNvPr id="22" name="Text 20"/>
          <p:cNvSpPr/>
          <p:nvPr/>
        </p:nvSpPr>
        <p:spPr>
          <a:xfrm>
            <a:off x="7211675" y="382113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5</a:t>
            </a:r>
            <a:endParaRPr lang="en-US" sz="1600" dirty="0"/>
          </a:p>
        </p:txBody>
      </p:sp>
      <p:sp>
        <p:nvSpPr>
          <p:cNvPr id="23" name="Text 21"/>
          <p:cNvSpPr/>
          <p:nvPr/>
        </p:nvSpPr>
        <p:spPr>
          <a:xfrm>
            <a:off x="482917" y="377821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`public/`: File statis (CSS, JavaScript, images), dan file `index.php` (entry point aplikasi).</a:t>
            </a:r>
            <a:endParaRPr lang="en-US" sz="1050" dirty="0"/>
          </a:p>
        </p:txBody>
      </p:sp>
      <p:sp>
        <p:nvSpPr>
          <p:cNvPr id="24" name="Shape 22"/>
          <p:cNvSpPr/>
          <p:nvPr/>
        </p:nvSpPr>
        <p:spPr>
          <a:xfrm>
            <a:off x="7455158" y="4563904"/>
            <a:ext cx="413980" cy="15240"/>
          </a:xfrm>
          <a:prstGeom prst="roundRect">
            <a:avLst>
              <a:gd name="adj" fmla="val 380299"/>
            </a:avLst>
          </a:prstGeom>
          <a:solidFill>
            <a:srgbClr val="BCDBD4"/>
          </a:solidFill>
          <a:ln/>
        </p:spPr>
      </p:sp>
      <p:sp>
        <p:nvSpPr>
          <p:cNvPr id="25" name="Shape 23"/>
          <p:cNvSpPr/>
          <p:nvPr/>
        </p:nvSpPr>
        <p:spPr>
          <a:xfrm>
            <a:off x="7160002" y="4416385"/>
            <a:ext cx="310396" cy="310396"/>
          </a:xfrm>
          <a:prstGeom prst="roundRect">
            <a:avLst>
              <a:gd name="adj" fmla="val 18672"/>
            </a:avLst>
          </a:prstGeom>
          <a:solidFill>
            <a:srgbClr val="D6F5EE"/>
          </a:solidFill>
          <a:ln w="7620">
            <a:solidFill>
              <a:srgbClr val="BCDBD4"/>
            </a:solidFill>
            <a:prstDash val="solid"/>
          </a:ln>
        </p:spPr>
      </p:sp>
      <p:sp>
        <p:nvSpPr>
          <p:cNvPr id="26" name="Text 24"/>
          <p:cNvSpPr/>
          <p:nvPr/>
        </p:nvSpPr>
        <p:spPr>
          <a:xfrm>
            <a:off x="7211675" y="444216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6</a:t>
            </a:r>
            <a:endParaRPr lang="en-US" sz="1600" dirty="0"/>
          </a:p>
        </p:txBody>
      </p:sp>
      <p:sp>
        <p:nvSpPr>
          <p:cNvPr id="27" name="Text 25"/>
          <p:cNvSpPr/>
          <p:nvPr/>
        </p:nvSpPr>
        <p:spPr>
          <a:xfrm>
            <a:off x="8005167" y="439924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`resources/`: Views (templates), assets (CSS, JavaScript), dan language files.</a:t>
            </a:r>
            <a:endParaRPr lang="en-US" sz="1050" dirty="0"/>
          </a:p>
        </p:txBody>
      </p:sp>
      <p:sp>
        <p:nvSpPr>
          <p:cNvPr id="28" name="Shape 26"/>
          <p:cNvSpPr/>
          <p:nvPr/>
        </p:nvSpPr>
        <p:spPr>
          <a:xfrm>
            <a:off x="6761262" y="5184934"/>
            <a:ext cx="413980" cy="15240"/>
          </a:xfrm>
          <a:prstGeom prst="roundRect">
            <a:avLst>
              <a:gd name="adj" fmla="val 380299"/>
            </a:avLst>
          </a:prstGeom>
          <a:solidFill>
            <a:srgbClr val="BCDBD4"/>
          </a:solidFill>
          <a:ln/>
        </p:spPr>
      </p:sp>
      <p:sp>
        <p:nvSpPr>
          <p:cNvPr id="29" name="Shape 27"/>
          <p:cNvSpPr/>
          <p:nvPr/>
        </p:nvSpPr>
        <p:spPr>
          <a:xfrm>
            <a:off x="7160002" y="5037415"/>
            <a:ext cx="310396" cy="310396"/>
          </a:xfrm>
          <a:prstGeom prst="roundRect">
            <a:avLst>
              <a:gd name="adj" fmla="val 18672"/>
            </a:avLst>
          </a:prstGeom>
          <a:solidFill>
            <a:srgbClr val="D6F5EE"/>
          </a:solidFill>
          <a:ln w="7620">
            <a:solidFill>
              <a:srgbClr val="BCDBD4"/>
            </a:solidFill>
            <a:prstDash val="solid"/>
          </a:ln>
        </p:spPr>
      </p:sp>
      <p:sp>
        <p:nvSpPr>
          <p:cNvPr id="30" name="Text 28"/>
          <p:cNvSpPr/>
          <p:nvPr/>
        </p:nvSpPr>
        <p:spPr>
          <a:xfrm>
            <a:off x="7211675" y="506319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7</a:t>
            </a:r>
            <a:endParaRPr lang="en-US" sz="1600" dirty="0"/>
          </a:p>
        </p:txBody>
      </p:sp>
      <p:sp>
        <p:nvSpPr>
          <p:cNvPr id="31" name="Text 29"/>
          <p:cNvSpPr/>
          <p:nvPr/>
        </p:nvSpPr>
        <p:spPr>
          <a:xfrm>
            <a:off x="482917" y="502027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`routes/`: Definisi routes aplikasi (web.php, api.php, console.php, channels.php).</a:t>
            </a:r>
            <a:endParaRPr lang="en-US" sz="1050" dirty="0"/>
          </a:p>
        </p:txBody>
      </p:sp>
      <p:sp>
        <p:nvSpPr>
          <p:cNvPr id="32" name="Shape 30"/>
          <p:cNvSpPr/>
          <p:nvPr/>
        </p:nvSpPr>
        <p:spPr>
          <a:xfrm>
            <a:off x="7455158" y="5805964"/>
            <a:ext cx="413980" cy="15240"/>
          </a:xfrm>
          <a:prstGeom prst="roundRect">
            <a:avLst>
              <a:gd name="adj" fmla="val 380299"/>
            </a:avLst>
          </a:prstGeom>
          <a:solidFill>
            <a:srgbClr val="BCDBD4"/>
          </a:solidFill>
          <a:ln/>
        </p:spPr>
      </p:sp>
      <p:sp>
        <p:nvSpPr>
          <p:cNvPr id="33" name="Shape 31"/>
          <p:cNvSpPr/>
          <p:nvPr/>
        </p:nvSpPr>
        <p:spPr>
          <a:xfrm>
            <a:off x="7160002" y="5658445"/>
            <a:ext cx="310396" cy="310396"/>
          </a:xfrm>
          <a:prstGeom prst="roundRect">
            <a:avLst>
              <a:gd name="adj" fmla="val 18672"/>
            </a:avLst>
          </a:prstGeom>
          <a:solidFill>
            <a:srgbClr val="D6F5EE"/>
          </a:solidFill>
          <a:ln w="7620">
            <a:solidFill>
              <a:srgbClr val="BCDBD4"/>
            </a:solidFill>
            <a:prstDash val="solid"/>
          </a:ln>
        </p:spPr>
      </p:sp>
      <p:sp>
        <p:nvSpPr>
          <p:cNvPr id="34" name="Text 32"/>
          <p:cNvSpPr/>
          <p:nvPr/>
        </p:nvSpPr>
        <p:spPr>
          <a:xfrm>
            <a:off x="7211675" y="568422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8</a:t>
            </a:r>
            <a:endParaRPr lang="en-US" sz="1600" dirty="0"/>
          </a:p>
        </p:txBody>
      </p:sp>
      <p:sp>
        <p:nvSpPr>
          <p:cNvPr id="35" name="Text 33"/>
          <p:cNvSpPr/>
          <p:nvPr/>
        </p:nvSpPr>
        <p:spPr>
          <a:xfrm>
            <a:off x="8005167" y="564130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`storage/`: File yang dihasilkan oleh aplikasi (logs, cache, uploaded files).</a:t>
            </a:r>
            <a:endParaRPr lang="en-US" sz="1050" dirty="0"/>
          </a:p>
        </p:txBody>
      </p:sp>
      <p:sp>
        <p:nvSpPr>
          <p:cNvPr id="36" name="Shape 34"/>
          <p:cNvSpPr/>
          <p:nvPr/>
        </p:nvSpPr>
        <p:spPr>
          <a:xfrm>
            <a:off x="6761262" y="6426994"/>
            <a:ext cx="413980" cy="15240"/>
          </a:xfrm>
          <a:prstGeom prst="roundRect">
            <a:avLst>
              <a:gd name="adj" fmla="val 380299"/>
            </a:avLst>
          </a:prstGeom>
          <a:solidFill>
            <a:srgbClr val="BCDBD4"/>
          </a:solidFill>
          <a:ln/>
        </p:spPr>
      </p:sp>
      <p:sp>
        <p:nvSpPr>
          <p:cNvPr id="37" name="Shape 35"/>
          <p:cNvSpPr/>
          <p:nvPr/>
        </p:nvSpPr>
        <p:spPr>
          <a:xfrm>
            <a:off x="7160002" y="6279475"/>
            <a:ext cx="310396" cy="310396"/>
          </a:xfrm>
          <a:prstGeom prst="roundRect">
            <a:avLst>
              <a:gd name="adj" fmla="val 18672"/>
            </a:avLst>
          </a:prstGeom>
          <a:solidFill>
            <a:srgbClr val="D6F5EE"/>
          </a:solidFill>
          <a:ln w="7620">
            <a:solidFill>
              <a:srgbClr val="BCDBD4"/>
            </a:solidFill>
            <a:prstDash val="solid"/>
          </a:ln>
        </p:spPr>
      </p:sp>
      <p:sp>
        <p:nvSpPr>
          <p:cNvPr id="38" name="Text 36"/>
          <p:cNvSpPr/>
          <p:nvPr/>
        </p:nvSpPr>
        <p:spPr>
          <a:xfrm>
            <a:off x="7211675" y="630525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9</a:t>
            </a:r>
            <a:endParaRPr lang="en-US" sz="1600" dirty="0"/>
          </a:p>
        </p:txBody>
      </p:sp>
      <p:sp>
        <p:nvSpPr>
          <p:cNvPr id="39" name="Text 37"/>
          <p:cNvSpPr/>
          <p:nvPr/>
        </p:nvSpPr>
        <p:spPr>
          <a:xfrm>
            <a:off x="482917" y="626233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`tests/`: File untuk unit testing dan feature testing.</a:t>
            </a:r>
            <a:endParaRPr lang="en-US" sz="1050" dirty="0"/>
          </a:p>
        </p:txBody>
      </p:sp>
      <p:sp>
        <p:nvSpPr>
          <p:cNvPr id="40" name="Shape 38"/>
          <p:cNvSpPr/>
          <p:nvPr/>
        </p:nvSpPr>
        <p:spPr>
          <a:xfrm>
            <a:off x="7455158" y="7048024"/>
            <a:ext cx="413980" cy="15240"/>
          </a:xfrm>
          <a:prstGeom prst="roundRect">
            <a:avLst>
              <a:gd name="adj" fmla="val 380299"/>
            </a:avLst>
          </a:prstGeom>
          <a:solidFill>
            <a:srgbClr val="BCDBD4"/>
          </a:solidFill>
          <a:ln/>
        </p:spPr>
      </p:sp>
      <p:sp>
        <p:nvSpPr>
          <p:cNvPr id="41" name="Shape 39"/>
          <p:cNvSpPr/>
          <p:nvPr/>
        </p:nvSpPr>
        <p:spPr>
          <a:xfrm>
            <a:off x="7160002" y="6900505"/>
            <a:ext cx="310396" cy="310396"/>
          </a:xfrm>
          <a:prstGeom prst="roundRect">
            <a:avLst>
              <a:gd name="adj" fmla="val 18672"/>
            </a:avLst>
          </a:prstGeom>
          <a:solidFill>
            <a:srgbClr val="D6F5EE"/>
          </a:solidFill>
          <a:ln w="7620">
            <a:solidFill>
              <a:srgbClr val="BCDBD4"/>
            </a:solidFill>
            <a:prstDash val="solid"/>
          </a:ln>
        </p:spPr>
      </p:sp>
      <p:sp>
        <p:nvSpPr>
          <p:cNvPr id="42" name="Text 40"/>
          <p:cNvSpPr/>
          <p:nvPr/>
        </p:nvSpPr>
        <p:spPr>
          <a:xfrm>
            <a:off x="7211675" y="692628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10</a:t>
            </a:r>
            <a:endParaRPr lang="en-US" sz="1600" dirty="0"/>
          </a:p>
        </p:txBody>
      </p:sp>
      <p:sp>
        <p:nvSpPr>
          <p:cNvPr id="43" name="Text 41"/>
          <p:cNvSpPr/>
          <p:nvPr/>
        </p:nvSpPr>
        <p:spPr>
          <a:xfrm>
            <a:off x="8005167" y="688336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`vendor/`: Dependensi yang diinstal oleh Composer.</a:t>
            </a:r>
            <a:endParaRPr lang="en-US" sz="1050" dirty="0"/>
          </a:p>
        </p:txBody>
      </p:sp>
      <p:sp>
        <p:nvSpPr>
          <p:cNvPr id="44" name="Rectangle 43">
            <a:extLst>
              <a:ext uri="{FF2B5EF4-FFF2-40B4-BE49-F238E27FC236}">
                <a16:creationId xmlns:a16="http://schemas.microsoft.com/office/drawing/2014/main" id="{BC456B38-0D85-6237-DAF5-11E4E3EBDF7A}"/>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2955" y="706041"/>
            <a:ext cx="7578090" cy="2097405"/>
          </a:xfrm>
          <a:prstGeom prst="rect">
            <a:avLst/>
          </a:prstGeom>
          <a:noFill/>
          <a:ln/>
        </p:spPr>
        <p:txBody>
          <a:bodyPr wrap="square" lIns="0" tIns="0" rIns="0" bIns="0" rtlCol="0" anchor="t"/>
          <a:lstStyle/>
          <a:p>
            <a:pPr marL="0" indent="0">
              <a:lnSpc>
                <a:spcPts val="5500"/>
              </a:lnSpc>
              <a:buNone/>
            </a:pPr>
            <a:r>
              <a:rPr lang="en-US" sz="4400" b="1" dirty="0">
                <a:solidFill>
                  <a:srgbClr val="333F70"/>
                </a:solidFill>
                <a:latin typeface="Unbounded Bold" pitchFamily="34" charset="0"/>
                <a:ea typeface="Unbounded Bold" pitchFamily="34" charset="-122"/>
                <a:cs typeface="Unbounded Bold" pitchFamily="34" charset="-120"/>
              </a:rPr>
              <a:t>Struktur Direktori Laravel: Fokus pada `app/`</a:t>
            </a:r>
            <a:endParaRPr lang="en-US" sz="4400" dirty="0"/>
          </a:p>
        </p:txBody>
      </p:sp>
      <p:pic>
        <p:nvPicPr>
          <p:cNvPr id="4" name="Image 1" descr="preencoded.png"/>
          <p:cNvPicPr>
            <a:picLocks noChangeAspect="1"/>
          </p:cNvPicPr>
          <p:nvPr/>
        </p:nvPicPr>
        <p:blipFill>
          <a:blip r:embed="rId4"/>
          <a:stretch>
            <a:fillRect/>
          </a:stretch>
        </p:blipFill>
        <p:spPr>
          <a:xfrm>
            <a:off x="782955" y="3138964"/>
            <a:ext cx="1118592" cy="1342311"/>
          </a:xfrm>
          <a:prstGeom prst="rect">
            <a:avLst/>
          </a:prstGeom>
        </p:spPr>
      </p:pic>
      <p:sp>
        <p:nvSpPr>
          <p:cNvPr id="5" name="Text 1"/>
          <p:cNvSpPr/>
          <p:nvPr/>
        </p:nvSpPr>
        <p:spPr>
          <a:xfrm>
            <a:off x="2237065" y="3362682"/>
            <a:ext cx="6123980" cy="715804"/>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`app/Http/Controllers/`: Berisi controllers yang menangani logika aplikasi dan interaksi dengan model dan view.</a:t>
            </a:r>
            <a:endParaRPr lang="en-US" sz="1750" dirty="0"/>
          </a:p>
        </p:txBody>
      </p:sp>
      <p:pic>
        <p:nvPicPr>
          <p:cNvPr id="6" name="Image 2" descr="preencoded.png"/>
          <p:cNvPicPr>
            <a:picLocks noChangeAspect="1"/>
          </p:cNvPicPr>
          <p:nvPr/>
        </p:nvPicPr>
        <p:blipFill>
          <a:blip r:embed="rId5"/>
          <a:stretch>
            <a:fillRect/>
          </a:stretch>
        </p:blipFill>
        <p:spPr>
          <a:xfrm>
            <a:off x="782955" y="4481274"/>
            <a:ext cx="1118592" cy="1521143"/>
          </a:xfrm>
          <a:prstGeom prst="rect">
            <a:avLst/>
          </a:prstGeom>
        </p:spPr>
      </p:pic>
      <p:sp>
        <p:nvSpPr>
          <p:cNvPr id="7" name="Text 2"/>
          <p:cNvSpPr/>
          <p:nvPr/>
        </p:nvSpPr>
        <p:spPr>
          <a:xfrm>
            <a:off x="2237065" y="4704993"/>
            <a:ext cx="6123980" cy="1073706"/>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`app/Models/`: Berisi model Eloquent yang merepresentasikan tabel database dan interaksi dengan data.</a:t>
            </a:r>
            <a:endParaRPr lang="en-US" sz="1750" dirty="0"/>
          </a:p>
        </p:txBody>
      </p:sp>
      <p:pic>
        <p:nvPicPr>
          <p:cNvPr id="8" name="Image 3" descr="preencoded.png"/>
          <p:cNvPicPr>
            <a:picLocks noChangeAspect="1"/>
          </p:cNvPicPr>
          <p:nvPr/>
        </p:nvPicPr>
        <p:blipFill>
          <a:blip r:embed="rId6"/>
          <a:stretch>
            <a:fillRect/>
          </a:stretch>
        </p:blipFill>
        <p:spPr>
          <a:xfrm>
            <a:off x="782955" y="6002417"/>
            <a:ext cx="1118592" cy="1521143"/>
          </a:xfrm>
          <a:prstGeom prst="rect">
            <a:avLst/>
          </a:prstGeom>
        </p:spPr>
      </p:pic>
      <p:sp>
        <p:nvSpPr>
          <p:cNvPr id="9" name="Text 3"/>
          <p:cNvSpPr/>
          <p:nvPr/>
        </p:nvSpPr>
        <p:spPr>
          <a:xfrm>
            <a:off x="2237065" y="6226135"/>
            <a:ext cx="6123980" cy="1073706"/>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`app/Providers/`: Berisi service providers yang menyediakan berbagai layanan dan konfigurasi untuk aplikasi.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6029"/>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Mengenal File Konfigurasi: `config/app.php`</a:t>
            </a:r>
            <a:endParaRPr lang="en-US" sz="4450" dirty="0"/>
          </a:p>
        </p:txBody>
      </p:sp>
      <p:sp>
        <p:nvSpPr>
          <p:cNvPr id="4" name="Shape 1"/>
          <p:cNvSpPr/>
          <p:nvPr/>
        </p:nvSpPr>
        <p:spPr>
          <a:xfrm>
            <a:off x="6280190" y="4032528"/>
            <a:ext cx="170021" cy="362903"/>
          </a:xfrm>
          <a:prstGeom prst="roundRect">
            <a:avLst>
              <a:gd name="adj" fmla="val 56033"/>
            </a:avLst>
          </a:prstGeom>
          <a:solidFill>
            <a:srgbClr val="D6F5EE"/>
          </a:solidFill>
          <a:ln w="7620">
            <a:solidFill>
              <a:srgbClr val="BCDBD4"/>
            </a:solidFill>
            <a:prstDash val="solid"/>
          </a:ln>
        </p:spPr>
      </p:sp>
      <p:sp>
        <p:nvSpPr>
          <p:cNvPr id="5" name="Text 2"/>
          <p:cNvSpPr/>
          <p:nvPr/>
        </p:nvSpPr>
        <p:spPr>
          <a:xfrm>
            <a:off x="6790373" y="4032528"/>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`config/app.php`: File konfigurasi utama aplikasi.</a:t>
            </a:r>
            <a:endParaRPr lang="en-US" sz="1750" dirty="0"/>
          </a:p>
        </p:txBody>
      </p:sp>
      <p:sp>
        <p:nvSpPr>
          <p:cNvPr id="6" name="Shape 3"/>
          <p:cNvSpPr/>
          <p:nvPr/>
        </p:nvSpPr>
        <p:spPr>
          <a:xfrm>
            <a:off x="6620351" y="4622244"/>
            <a:ext cx="170021" cy="1814513"/>
          </a:xfrm>
          <a:prstGeom prst="roundRect">
            <a:avLst>
              <a:gd name="adj" fmla="val 56033"/>
            </a:avLst>
          </a:prstGeom>
          <a:solidFill>
            <a:srgbClr val="D6F5EE"/>
          </a:solidFill>
          <a:ln w="7620">
            <a:solidFill>
              <a:srgbClr val="BCDBD4"/>
            </a:solidFill>
            <a:prstDash val="solid"/>
          </a:ln>
        </p:spPr>
      </p:sp>
      <p:sp>
        <p:nvSpPr>
          <p:cNvPr id="7" name="Text 4"/>
          <p:cNvSpPr/>
          <p:nvPr/>
        </p:nvSpPr>
        <p:spPr>
          <a:xfrm>
            <a:off x="7130534" y="4622244"/>
            <a:ext cx="6706076"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Pengaturan Penting: `name`: Nama aplikasi, `env`: Lingkungan aplikasi (local, development, production), `debug`: Mode debug (aktif/nonaktif), `timezone`: Zona waktu aplikasi, `locale`: Bahasa aplikasi, `providers`: Daftar service providers yang akan dimuat, `aliases`: Daftar aliases untuk classes.</a:t>
            </a:r>
            <a:endParaRPr lang="en-US" sz="1750" dirty="0"/>
          </a:p>
        </p:txBody>
      </p:sp>
      <p:sp>
        <p:nvSpPr>
          <p:cNvPr id="8" name="Rectangle 7">
            <a:extLst>
              <a:ext uri="{FF2B5EF4-FFF2-40B4-BE49-F238E27FC236}">
                <a16:creationId xmlns:a16="http://schemas.microsoft.com/office/drawing/2014/main" id="{7D704CB3-6990-C2DB-B51B-F1A228D50484}"/>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856</Words>
  <Application>Microsoft Office PowerPoint</Application>
  <PresentationFormat>Custom</PresentationFormat>
  <Paragraphs>71</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Consolas</vt:lpstr>
      <vt:lpstr>Unbounded Bold</vt:lpstr>
      <vt:lpstr>Open Sans</vt:lpstr>
      <vt:lpstr>Open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ivan rafsanjani</cp:lastModifiedBy>
  <cp:revision>5</cp:revision>
  <dcterms:created xsi:type="dcterms:W3CDTF">2025-03-06T17:34:17Z</dcterms:created>
  <dcterms:modified xsi:type="dcterms:W3CDTF">2025-03-06T18:18:42Z</dcterms:modified>
</cp:coreProperties>
</file>